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5" r:id="rId6"/>
    <p:sldId id="259" r:id="rId7"/>
    <p:sldId id="260" r:id="rId8"/>
    <p:sldId id="261" r:id="rId9"/>
    <p:sldId id="262" r:id="rId10"/>
    <p:sldId id="264" r:id="rId11"/>
    <p:sldId id="268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6473" autoAdjust="0"/>
  </p:normalViewPr>
  <p:slideViewPr>
    <p:cSldViewPr snapToGrid="0">
      <p:cViewPr varScale="1">
        <p:scale>
          <a:sx n="74" d="100"/>
          <a:sy n="74" d="100"/>
        </p:scale>
        <p:origin x="99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99FD-CB66-4F4F-9E53-B27EEF79CCD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D3D9E-F931-440C-9F39-132C8A62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D3D9E-F931-440C-9F39-132C8A6266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D3D9E-F931-440C-9F39-132C8A6266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5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D3D9E-F931-440C-9F39-132C8A6266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D3D9E-F931-440C-9F39-132C8A6266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C027-F5DD-8BFD-A077-02576189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829F6-EBB2-4921-AEDA-FBBC11CD0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241B-3D99-128F-FDCB-DAA1E145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13C2-46DD-E4D0-AE12-D317E6D1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7A0ED-DB0E-AA35-14B0-B020D5B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BD6B-5C9D-0F94-DAC8-8C5279D8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D311E-A17D-9234-0274-0AB4BD185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BC782-7006-6072-8714-01E83539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6DC46-350C-9C06-A912-72A45F24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8AC5B-6722-A8B0-8B46-C5620665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0B5EA-293D-E74B-4FD3-5EF4E6F84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37451-C3C6-9E5A-6CED-F6C6E6EC9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5B18E-4EAF-9679-C37C-BC9601AA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188D-36D8-51EB-6A5D-FDAE34AB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115EF-7049-CCAC-D4D9-7ED962F3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4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5741-7E60-F90A-368E-154F3A68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22B7-9328-7A4D-5963-2C1FED79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6913-2EC7-B016-7CD1-58413919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AEB1-547B-B486-0D5A-4A7EC750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E50A-C478-9384-ECFC-85964232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12D9-42AD-9225-948C-E4C99B5D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09B33-DE59-BA1D-C809-334CCD887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E71BC-CCFF-78AF-77CD-DD539A9D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81DE-1C65-93C4-6DDC-706453A8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21325-87E1-FEA2-3451-5A9769FF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8A78-D5E9-959D-F73C-78892D1E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B0FEE-AEB2-F42A-8079-92BCB972B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267A6-5B78-9A57-EC33-557E8CFC1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36397-D9AB-65F0-A429-CCAD9AC0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2F324-294C-8AA6-40C5-F813C28D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940EE-02F8-6443-A15C-6127540D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9141-3730-2739-2EA2-06C67D21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0D058-A466-64E2-F2CF-50A8034A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DFA93-E6A4-9D19-8F35-E942D5BD9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4C9AB-B46A-5D20-02E2-0CEE517C3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509C7-FAFE-46FE-9494-9D6DC5965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1594F-4358-7C9D-745A-ECFF09B9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D28DF-B46C-420C-C916-5FC52463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6CEFA-B67C-82CB-3C75-2FF26FBC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2129-5326-9F77-C6E4-356BC158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75E5D-9997-9CAD-1644-67AAD6E1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E94C8-01DC-FD52-6BB3-76E16915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A55C2-4A2D-8B5A-1261-3536B115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3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14BE0-8307-2E6B-3166-0765F217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FFACC-7618-20D0-65CD-8BF10191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B3048-EFFF-64E9-ECF1-DC1D98DD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96E1-8CC5-ECC8-371B-D1C044C9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8774-E633-54E7-998F-402AF961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0365C-6AFC-5166-84A1-9F28FB91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7103B-72E0-8686-C82B-EA4E468F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72DFC-E179-310B-BC11-15501808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95C1D-BDD7-31F7-1A94-3EF2D43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A661-8C5B-3F6A-B902-FBCBEDB7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7CF29-9F52-443A-C221-140313A18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8F7B7-8719-5C40-1BBD-F0265D918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52911-4609-5260-DF2A-7AEC68C0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9CCD6-5DD7-F357-CD51-DD2982D6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A7402-C480-F568-9768-A0AD91ED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A2711-1570-5003-D373-2DCAEFCA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4DDD9-9A91-2C77-1542-E5201F8E3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6568-4C58-6D2F-19AD-8903B2F05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1302-0470-4379-A5D3-19D164E4CDA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C4A42-E46D-5068-022D-CD66BF7F1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CE079-4E76-88CA-7A63-BB7EDF7FD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181B-DD90-4BF8-88B6-3ACCDAEC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mesWalter889@gmail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C5A1-2CC2-F0A5-B8C4-F1FF2D77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239" y="1712468"/>
            <a:ext cx="9144000" cy="2061673"/>
          </a:xfrm>
        </p:spPr>
        <p:txBody>
          <a:bodyPr>
            <a:normAutofit/>
          </a:bodyPr>
          <a:lstStyle/>
          <a:p>
            <a:r>
              <a:rPr lang="en-US" sz="3200" b="1" dirty="0"/>
              <a:t>Science Sunday, December 3,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72CB9-8A0D-B3D0-0C19-CC19644A3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761" y="2778381"/>
            <a:ext cx="9144000" cy="3347055"/>
          </a:xfrm>
        </p:spPr>
        <p:txBody>
          <a:bodyPr>
            <a:normAutofit/>
          </a:bodyPr>
          <a:lstStyle/>
          <a:p>
            <a:endParaRPr lang="en-US" sz="8700" b="1" kern="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kern="0" dirty="0">
                <a:solidFill>
                  <a:srgbClr val="222222"/>
                </a:solidFill>
                <a:latin typeface="Times New Roman" panose="02020603050405020304" pitchFamily="18" charset="0"/>
              </a:rPr>
              <a:t>Jim Walter</a:t>
            </a:r>
          </a:p>
          <a:p>
            <a:r>
              <a:rPr lang="en-US" sz="2800" kern="0" dirty="0">
                <a:solidFill>
                  <a:srgbClr val="222222"/>
                </a:solidFill>
                <a:latin typeface="Times New Roman" panose="02020603050405020304" pitchFamily="18" charset="0"/>
              </a:rPr>
              <a:t>JamesWalter889@gmail.com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01F5AC-24B8-BD72-70D3-005D98D82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24041"/>
              </p:ext>
            </p:extLst>
          </p:nvPr>
        </p:nvGraphicFramePr>
        <p:xfrm>
          <a:off x="1278525" y="1126628"/>
          <a:ext cx="9841428" cy="140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1428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1224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</a:rPr>
                        <a:t>A four-model approach to understanding our evolutionary psychology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7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01F5AC-24B8-BD72-70D3-005D98D82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46643"/>
              </p:ext>
            </p:extLst>
          </p:nvPr>
        </p:nvGraphicFramePr>
        <p:xfrm>
          <a:off x="8840382" y="1942618"/>
          <a:ext cx="2565985" cy="114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985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578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World View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DE66B1-D5E0-825C-63F5-3761DD8AC1FF}"/>
              </a:ext>
            </a:extLst>
          </p:cNvPr>
          <p:cNvCxnSpPr/>
          <p:nvPr/>
        </p:nvCxnSpPr>
        <p:spPr>
          <a:xfrm>
            <a:off x="8811491" y="6172200"/>
            <a:ext cx="997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0F2BACD-8F4E-144B-9113-FB465FAC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32" y="57746"/>
            <a:ext cx="3698435" cy="4254481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68EF07-1668-3CF1-9374-31ACF203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25" y="4392993"/>
            <a:ext cx="8855207" cy="251695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347814-3654-CE99-A252-79F3B08F7F1D}"/>
              </a:ext>
            </a:extLst>
          </p:cNvPr>
          <p:cNvSpPr/>
          <p:nvPr/>
        </p:nvSpPr>
        <p:spPr>
          <a:xfrm>
            <a:off x="2473686" y="1558636"/>
            <a:ext cx="1131959" cy="3064125"/>
          </a:xfrm>
          <a:custGeom>
            <a:avLst/>
            <a:gdLst>
              <a:gd name="connsiteX0" fmla="*/ 1859973 w 1859973"/>
              <a:gd name="connsiteY0" fmla="*/ 0 h 5320145"/>
              <a:gd name="connsiteX1" fmla="*/ 1319646 w 1859973"/>
              <a:gd name="connsiteY1" fmla="*/ 20781 h 5320145"/>
              <a:gd name="connsiteX2" fmla="*/ 924791 w 1859973"/>
              <a:gd name="connsiteY2" fmla="*/ 83127 h 5320145"/>
              <a:gd name="connsiteX3" fmla="*/ 384464 w 1859973"/>
              <a:gd name="connsiteY3" fmla="*/ 457200 h 5320145"/>
              <a:gd name="connsiteX4" fmla="*/ 384464 w 1859973"/>
              <a:gd name="connsiteY4" fmla="*/ 457200 h 5320145"/>
              <a:gd name="connsiteX5" fmla="*/ 218210 w 1859973"/>
              <a:gd name="connsiteY5" fmla="*/ 841663 h 5320145"/>
              <a:gd name="connsiteX6" fmla="*/ 135082 w 1859973"/>
              <a:gd name="connsiteY6" fmla="*/ 1257300 h 5320145"/>
              <a:gd name="connsiteX7" fmla="*/ 0 w 1859973"/>
              <a:gd name="connsiteY7" fmla="*/ 5320145 h 53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9973" h="5320145">
                <a:moveTo>
                  <a:pt x="1859973" y="0"/>
                </a:moveTo>
                <a:cubicBezTo>
                  <a:pt x="1667741" y="3463"/>
                  <a:pt x="1475510" y="6927"/>
                  <a:pt x="1319646" y="20781"/>
                </a:cubicBezTo>
                <a:cubicBezTo>
                  <a:pt x="1163782" y="34636"/>
                  <a:pt x="1080655" y="10391"/>
                  <a:pt x="924791" y="83127"/>
                </a:cubicBezTo>
                <a:cubicBezTo>
                  <a:pt x="768927" y="155864"/>
                  <a:pt x="384464" y="457200"/>
                  <a:pt x="384464" y="457200"/>
                </a:cubicBezTo>
                <a:lnTo>
                  <a:pt x="384464" y="457200"/>
                </a:lnTo>
                <a:cubicBezTo>
                  <a:pt x="356755" y="521277"/>
                  <a:pt x="259774" y="708313"/>
                  <a:pt x="218210" y="841663"/>
                </a:cubicBezTo>
                <a:cubicBezTo>
                  <a:pt x="176646" y="975013"/>
                  <a:pt x="171450" y="510886"/>
                  <a:pt x="135082" y="1257300"/>
                </a:cubicBezTo>
                <a:cubicBezTo>
                  <a:pt x="98714" y="2003714"/>
                  <a:pt x="49357" y="3661929"/>
                  <a:pt x="0" y="5320145"/>
                </a:cubicBezTo>
              </a:path>
            </a:pathLst>
          </a:custGeom>
          <a:noFill/>
          <a:ln w="28575">
            <a:prstDash val="dash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136796-BAC6-C44B-4452-DF83BA49CEC6}"/>
              </a:ext>
            </a:extLst>
          </p:cNvPr>
          <p:cNvCxnSpPr>
            <a:cxnSpLocks/>
          </p:cNvCxnSpPr>
          <p:nvPr/>
        </p:nvCxnSpPr>
        <p:spPr>
          <a:xfrm>
            <a:off x="2576945" y="3865418"/>
            <a:ext cx="836212" cy="123414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5F958-2287-253F-F5E1-D3FE26EC576B}"/>
              </a:ext>
            </a:extLst>
          </p:cNvPr>
          <p:cNvSpPr/>
          <p:nvPr/>
        </p:nvSpPr>
        <p:spPr>
          <a:xfrm>
            <a:off x="1727239" y="529941"/>
            <a:ext cx="1878406" cy="5642260"/>
          </a:xfrm>
          <a:custGeom>
            <a:avLst/>
            <a:gdLst>
              <a:gd name="connsiteX0" fmla="*/ 1859973 w 1859973"/>
              <a:gd name="connsiteY0" fmla="*/ 0 h 5320145"/>
              <a:gd name="connsiteX1" fmla="*/ 1319646 w 1859973"/>
              <a:gd name="connsiteY1" fmla="*/ 20781 h 5320145"/>
              <a:gd name="connsiteX2" fmla="*/ 924791 w 1859973"/>
              <a:gd name="connsiteY2" fmla="*/ 83127 h 5320145"/>
              <a:gd name="connsiteX3" fmla="*/ 384464 w 1859973"/>
              <a:gd name="connsiteY3" fmla="*/ 457200 h 5320145"/>
              <a:gd name="connsiteX4" fmla="*/ 384464 w 1859973"/>
              <a:gd name="connsiteY4" fmla="*/ 457200 h 5320145"/>
              <a:gd name="connsiteX5" fmla="*/ 218210 w 1859973"/>
              <a:gd name="connsiteY5" fmla="*/ 841663 h 5320145"/>
              <a:gd name="connsiteX6" fmla="*/ 135082 w 1859973"/>
              <a:gd name="connsiteY6" fmla="*/ 1257300 h 5320145"/>
              <a:gd name="connsiteX7" fmla="*/ 0 w 1859973"/>
              <a:gd name="connsiteY7" fmla="*/ 5320145 h 53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9973" h="5320145">
                <a:moveTo>
                  <a:pt x="1859973" y="0"/>
                </a:moveTo>
                <a:cubicBezTo>
                  <a:pt x="1667741" y="3463"/>
                  <a:pt x="1475510" y="6927"/>
                  <a:pt x="1319646" y="20781"/>
                </a:cubicBezTo>
                <a:cubicBezTo>
                  <a:pt x="1163782" y="34636"/>
                  <a:pt x="1080655" y="10391"/>
                  <a:pt x="924791" y="83127"/>
                </a:cubicBezTo>
                <a:cubicBezTo>
                  <a:pt x="768927" y="155864"/>
                  <a:pt x="384464" y="457200"/>
                  <a:pt x="384464" y="457200"/>
                </a:cubicBezTo>
                <a:lnTo>
                  <a:pt x="384464" y="457200"/>
                </a:lnTo>
                <a:cubicBezTo>
                  <a:pt x="356755" y="521277"/>
                  <a:pt x="259774" y="708313"/>
                  <a:pt x="218210" y="841663"/>
                </a:cubicBezTo>
                <a:cubicBezTo>
                  <a:pt x="176646" y="975013"/>
                  <a:pt x="171450" y="510886"/>
                  <a:pt x="135082" y="1257300"/>
                </a:cubicBezTo>
                <a:cubicBezTo>
                  <a:pt x="98714" y="2003714"/>
                  <a:pt x="49357" y="3661929"/>
                  <a:pt x="0" y="5320145"/>
                </a:cubicBezTo>
              </a:path>
            </a:pathLst>
          </a:custGeom>
          <a:noFill/>
          <a:ln w="28575">
            <a:prstDash val="dash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EB5005-72E5-6DD2-DE16-A4FF7EA1261B}"/>
              </a:ext>
            </a:extLst>
          </p:cNvPr>
          <p:cNvSpPr/>
          <p:nvPr/>
        </p:nvSpPr>
        <p:spPr>
          <a:xfrm flipH="1">
            <a:off x="7496254" y="2815936"/>
            <a:ext cx="130673" cy="1577057"/>
          </a:xfrm>
          <a:custGeom>
            <a:avLst/>
            <a:gdLst>
              <a:gd name="connsiteX0" fmla="*/ 1859973 w 1859973"/>
              <a:gd name="connsiteY0" fmla="*/ 0 h 5320145"/>
              <a:gd name="connsiteX1" fmla="*/ 1319646 w 1859973"/>
              <a:gd name="connsiteY1" fmla="*/ 20781 h 5320145"/>
              <a:gd name="connsiteX2" fmla="*/ 924791 w 1859973"/>
              <a:gd name="connsiteY2" fmla="*/ 83127 h 5320145"/>
              <a:gd name="connsiteX3" fmla="*/ 384464 w 1859973"/>
              <a:gd name="connsiteY3" fmla="*/ 457200 h 5320145"/>
              <a:gd name="connsiteX4" fmla="*/ 384464 w 1859973"/>
              <a:gd name="connsiteY4" fmla="*/ 457200 h 5320145"/>
              <a:gd name="connsiteX5" fmla="*/ 218210 w 1859973"/>
              <a:gd name="connsiteY5" fmla="*/ 841663 h 5320145"/>
              <a:gd name="connsiteX6" fmla="*/ 135082 w 1859973"/>
              <a:gd name="connsiteY6" fmla="*/ 1257300 h 5320145"/>
              <a:gd name="connsiteX7" fmla="*/ 0 w 1859973"/>
              <a:gd name="connsiteY7" fmla="*/ 5320145 h 53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9973" h="5320145">
                <a:moveTo>
                  <a:pt x="1859973" y="0"/>
                </a:moveTo>
                <a:cubicBezTo>
                  <a:pt x="1667741" y="3463"/>
                  <a:pt x="1475510" y="6927"/>
                  <a:pt x="1319646" y="20781"/>
                </a:cubicBezTo>
                <a:cubicBezTo>
                  <a:pt x="1163782" y="34636"/>
                  <a:pt x="1080655" y="10391"/>
                  <a:pt x="924791" y="83127"/>
                </a:cubicBezTo>
                <a:cubicBezTo>
                  <a:pt x="768927" y="155864"/>
                  <a:pt x="384464" y="457200"/>
                  <a:pt x="384464" y="457200"/>
                </a:cubicBezTo>
                <a:lnTo>
                  <a:pt x="384464" y="457200"/>
                </a:lnTo>
                <a:cubicBezTo>
                  <a:pt x="356755" y="521277"/>
                  <a:pt x="259774" y="708313"/>
                  <a:pt x="218210" y="841663"/>
                </a:cubicBezTo>
                <a:cubicBezTo>
                  <a:pt x="176646" y="975013"/>
                  <a:pt x="171450" y="510886"/>
                  <a:pt x="135082" y="1257300"/>
                </a:cubicBezTo>
                <a:cubicBezTo>
                  <a:pt x="98714" y="2003714"/>
                  <a:pt x="49357" y="3661929"/>
                  <a:pt x="0" y="53201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52EB37-32C2-0CC7-EABE-DE4C3A81F684}"/>
              </a:ext>
            </a:extLst>
          </p:cNvPr>
          <p:cNvSpPr/>
          <p:nvPr/>
        </p:nvSpPr>
        <p:spPr>
          <a:xfrm>
            <a:off x="7496253" y="3865418"/>
            <a:ext cx="941165" cy="527575"/>
          </a:xfrm>
          <a:custGeom>
            <a:avLst/>
            <a:gdLst>
              <a:gd name="connsiteX0" fmla="*/ 0 w 987136"/>
              <a:gd name="connsiteY0" fmla="*/ 0 h 488373"/>
              <a:gd name="connsiteX1" fmla="*/ 436418 w 987136"/>
              <a:gd name="connsiteY1" fmla="*/ 10391 h 488373"/>
              <a:gd name="connsiteX2" fmla="*/ 529936 w 987136"/>
              <a:gd name="connsiteY2" fmla="*/ 31173 h 488373"/>
              <a:gd name="connsiteX3" fmla="*/ 810491 w 987136"/>
              <a:gd name="connsiteY3" fmla="*/ 103909 h 488373"/>
              <a:gd name="connsiteX4" fmla="*/ 893618 w 987136"/>
              <a:gd name="connsiteY4" fmla="*/ 228600 h 488373"/>
              <a:gd name="connsiteX5" fmla="*/ 987136 w 987136"/>
              <a:gd name="connsiteY5" fmla="*/ 488373 h 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136" h="488373">
                <a:moveTo>
                  <a:pt x="0" y="0"/>
                </a:moveTo>
                <a:lnTo>
                  <a:pt x="436418" y="10391"/>
                </a:lnTo>
                <a:cubicBezTo>
                  <a:pt x="524741" y="15586"/>
                  <a:pt x="529936" y="31173"/>
                  <a:pt x="529936" y="31173"/>
                </a:cubicBezTo>
                <a:cubicBezTo>
                  <a:pt x="592281" y="46759"/>
                  <a:pt x="749878" y="71005"/>
                  <a:pt x="810491" y="103909"/>
                </a:cubicBezTo>
                <a:cubicBezTo>
                  <a:pt x="871104" y="136813"/>
                  <a:pt x="864177" y="164523"/>
                  <a:pt x="893618" y="228600"/>
                </a:cubicBezTo>
                <a:cubicBezTo>
                  <a:pt x="923059" y="292677"/>
                  <a:pt x="955097" y="390525"/>
                  <a:pt x="987136" y="488373"/>
                </a:cubicBezTo>
              </a:path>
            </a:pathLst>
          </a:custGeom>
          <a:noFill/>
          <a:ln w="31750"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B412F0-50E8-4BE0-B971-4BB59828D966}"/>
              </a:ext>
            </a:extLst>
          </p:cNvPr>
          <p:cNvSpPr/>
          <p:nvPr/>
        </p:nvSpPr>
        <p:spPr>
          <a:xfrm>
            <a:off x="9673936" y="5049982"/>
            <a:ext cx="446809" cy="97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7BD559-88B0-5A8F-1899-2B0713A7EFD3}"/>
              </a:ext>
            </a:extLst>
          </p:cNvPr>
          <p:cNvCxnSpPr/>
          <p:nvPr/>
        </p:nvCxnSpPr>
        <p:spPr>
          <a:xfrm>
            <a:off x="10378132" y="6276109"/>
            <a:ext cx="0" cy="6338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C1CB6-FA48-6124-1C6D-30F955F024A2}"/>
              </a:ext>
            </a:extLst>
          </p:cNvPr>
          <p:cNvSpPr txBox="1"/>
          <p:nvPr/>
        </p:nvSpPr>
        <p:spPr>
          <a:xfrm>
            <a:off x="8689830" y="3372513"/>
            <a:ext cx="3048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222222"/>
                </a:solidFill>
                <a:latin typeface="Times New Roman" panose="02020603050405020304" pitchFamily="18" charset="0"/>
                <a:hlinkClick r:id="rId4"/>
              </a:rPr>
              <a:t>JamesWalter889@gmail.com</a:t>
            </a:r>
            <a:endParaRPr lang="en-US" sz="1800" kern="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en-US" kern="0" dirty="0">
                <a:solidFill>
                  <a:srgbClr val="222222"/>
                </a:solidFill>
                <a:latin typeface="Times New Roman" panose="02020603050405020304" pitchFamily="18" charset="0"/>
              </a:rPr>
              <a:t>Cell 708-776-3800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717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8C130-A236-8A0F-8ACC-B41989BE5631}"/>
              </a:ext>
            </a:extLst>
          </p:cNvPr>
          <p:cNvSpPr txBox="1"/>
          <p:nvPr/>
        </p:nvSpPr>
        <p:spPr>
          <a:xfrm>
            <a:off x="1672936" y="1018309"/>
            <a:ext cx="28421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 B earth</a:t>
            </a:r>
          </a:p>
          <a:p>
            <a:r>
              <a:rPr lang="en-US" dirty="0"/>
              <a:t>3.5 b life</a:t>
            </a:r>
          </a:p>
          <a:p>
            <a:r>
              <a:rPr lang="en-US" dirty="0"/>
              <a:t>1 </a:t>
            </a:r>
            <a:r>
              <a:rPr lang="en-US" dirty="0" err="1"/>
              <a:t>billi</a:t>
            </a:r>
            <a:r>
              <a:rPr lang="en-US" dirty="0"/>
              <a:t>  multicell</a:t>
            </a:r>
          </a:p>
          <a:p>
            <a:r>
              <a:rPr lang="en-US" dirty="0"/>
              <a:t>500 mill Cambrian explosion</a:t>
            </a:r>
          </a:p>
          <a:p>
            <a:r>
              <a:rPr lang="en-US" dirty="0"/>
              <a:t>300 mill reptiles</a:t>
            </a:r>
          </a:p>
          <a:p>
            <a:r>
              <a:rPr lang="en-US" dirty="0"/>
              <a:t>250  Mill dinosaurs</a:t>
            </a:r>
          </a:p>
          <a:p>
            <a:r>
              <a:rPr lang="en-US" dirty="0"/>
              <a:t>200 mill mammals</a:t>
            </a:r>
          </a:p>
          <a:p>
            <a:r>
              <a:rPr lang="en-US" dirty="0"/>
              <a:t>65 mill end dinosaurs</a:t>
            </a:r>
          </a:p>
          <a:p>
            <a:endParaRPr lang="en-US" dirty="0"/>
          </a:p>
          <a:p>
            <a:r>
              <a:rPr lang="en-US" dirty="0"/>
              <a:t>7 mill common ancestor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2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682C0-479B-AFC1-26AC-CAE8E2B4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71" y="2210601"/>
            <a:ext cx="4308437" cy="39408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E8CCEA-80A5-4474-E047-FBA2C7417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34645"/>
              </p:ext>
            </p:extLst>
          </p:nvPr>
        </p:nvGraphicFramePr>
        <p:xfrm>
          <a:off x="3537068" y="567350"/>
          <a:ext cx="4628720" cy="588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8720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588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Primary References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BFF7884-8C9E-5035-8698-4B7D6AF6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440" y="2661369"/>
            <a:ext cx="2492180" cy="327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905BB-7025-70D1-14AC-10E683F19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073" y="2713324"/>
            <a:ext cx="2464702" cy="3219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E8882-B684-A032-E501-DCA8F023C655}"/>
              </a:ext>
            </a:extLst>
          </p:cNvPr>
          <p:cNvSpPr txBox="1"/>
          <p:nvPr/>
        </p:nvSpPr>
        <p:spPr>
          <a:xfrm>
            <a:off x="1218832" y="1903372"/>
            <a:ext cx="1003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Richard Wrangham, Ph.D.                                        Ian Morris, Ph.D.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C06F7-F320-9DD4-A070-CC4CBCDA83C6}"/>
              </a:ext>
            </a:extLst>
          </p:cNvPr>
          <p:cNvSpPr txBox="1"/>
          <p:nvPr/>
        </p:nvSpPr>
        <p:spPr>
          <a:xfrm>
            <a:off x="1987177" y="6167196"/>
            <a:ext cx="719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YouTube                                                                                       YouTube</a:t>
            </a:r>
          </a:p>
        </p:txBody>
      </p:sp>
    </p:spTree>
    <p:extLst>
      <p:ext uri="{BB962C8B-B14F-4D97-AF65-F5344CB8AC3E}">
        <p14:creationId xmlns:p14="http://schemas.microsoft.com/office/powerpoint/2010/main" val="175283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E3BF7-3F6C-420F-223E-FD6B743C1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6018"/>
            <a:ext cx="10338955" cy="648572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90504F-A967-6647-20CD-47BAAAB3C32E}"/>
              </a:ext>
            </a:extLst>
          </p:cNvPr>
          <p:cNvSpPr/>
          <p:nvPr/>
        </p:nvSpPr>
        <p:spPr>
          <a:xfrm>
            <a:off x="2389910" y="3179617"/>
            <a:ext cx="1589810" cy="311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C652D9-96A4-2367-7B2C-29BFE9BC52F1}"/>
              </a:ext>
            </a:extLst>
          </p:cNvPr>
          <p:cNvSpPr/>
          <p:nvPr/>
        </p:nvSpPr>
        <p:spPr>
          <a:xfrm>
            <a:off x="7928264" y="3392630"/>
            <a:ext cx="1402772" cy="426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55B7E5-EFB2-A12C-1D8D-07C5E614A044}"/>
              </a:ext>
            </a:extLst>
          </p:cNvPr>
          <p:cNvSpPr/>
          <p:nvPr/>
        </p:nvSpPr>
        <p:spPr>
          <a:xfrm>
            <a:off x="4000500" y="2691244"/>
            <a:ext cx="1517073" cy="28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382F7-2171-AAC3-F67E-D1E7881E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52" y="134804"/>
            <a:ext cx="10969730" cy="67231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7F6702-A523-2B41-0651-876EE7E6888B}"/>
              </a:ext>
            </a:extLst>
          </p:cNvPr>
          <p:cNvSpPr/>
          <p:nvPr/>
        </p:nvSpPr>
        <p:spPr>
          <a:xfrm>
            <a:off x="3903518" y="2530185"/>
            <a:ext cx="1323109" cy="426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40B20-9C83-5260-2E74-60B7B7CED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64" y="1249121"/>
            <a:ext cx="7470648" cy="30533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F4C807-CE6E-174D-7003-5D7E64F17387}"/>
              </a:ext>
            </a:extLst>
          </p:cNvPr>
          <p:cNvSpPr/>
          <p:nvPr/>
        </p:nvSpPr>
        <p:spPr>
          <a:xfrm>
            <a:off x="4038982" y="2162023"/>
            <a:ext cx="258872" cy="613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C6409-D69C-789F-7E96-EABD48AAB5D8}"/>
              </a:ext>
            </a:extLst>
          </p:cNvPr>
          <p:cNvSpPr/>
          <p:nvPr/>
        </p:nvSpPr>
        <p:spPr>
          <a:xfrm>
            <a:off x="5360116" y="2072571"/>
            <a:ext cx="258872" cy="613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7D94C-5DA5-C7C4-0A6D-1B91E6B069BE}"/>
              </a:ext>
            </a:extLst>
          </p:cNvPr>
          <p:cNvSpPr txBox="1"/>
          <p:nvPr/>
        </p:nvSpPr>
        <p:spPr>
          <a:xfrm>
            <a:off x="108063" y="4762941"/>
            <a:ext cx="1208393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Big</a:t>
            </a:r>
            <a:r>
              <a:rPr lang="en-US" sz="1600" b="1" dirty="0"/>
              <a:t>             </a:t>
            </a:r>
            <a:r>
              <a:rPr lang="en-US" sz="1600" b="1" u="sng" dirty="0"/>
              <a:t>Model 1</a:t>
            </a:r>
            <a:r>
              <a:rPr lang="en-US" sz="1600" b="1" dirty="0"/>
              <a:t>               </a:t>
            </a:r>
            <a:r>
              <a:rPr lang="en-US" sz="1600" b="1" u="sng" dirty="0">
                <a:solidFill>
                  <a:srgbClr val="0070C0"/>
                </a:solidFill>
              </a:rPr>
              <a:t>Model 2</a:t>
            </a:r>
            <a:r>
              <a:rPr lang="en-US" sz="1600" b="1" dirty="0"/>
              <a:t>                                 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Limited information</a:t>
            </a:r>
            <a:r>
              <a:rPr lang="en-US" sz="1600" b="1" dirty="0"/>
              <a:t>		          </a:t>
            </a:r>
            <a:r>
              <a:rPr lang="en-US" sz="1600" b="1" u="sng" dirty="0">
                <a:solidFill>
                  <a:schemeClr val="accent2"/>
                </a:solidFill>
              </a:rPr>
              <a:t>Model 3</a:t>
            </a:r>
            <a:r>
              <a:rPr lang="en-US" sz="1600" b="1" dirty="0"/>
              <a:t>            </a:t>
            </a:r>
            <a:r>
              <a:rPr lang="en-US" sz="1600" b="1" u="sng" dirty="0"/>
              <a:t>Model 4</a:t>
            </a:r>
            <a:r>
              <a:rPr lang="en-US" sz="1600" b="1" dirty="0"/>
              <a:t>     </a:t>
            </a:r>
            <a:r>
              <a:rPr lang="en-US" sz="1600" b="1" u="sng" dirty="0"/>
              <a:t>Scientific  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billion</a:t>
            </a:r>
          </a:p>
          <a:p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Bang </a:t>
            </a:r>
            <a:r>
              <a:rPr lang="en-US" sz="1600" b="1" dirty="0"/>
              <a:t>        Evolution         </a:t>
            </a:r>
            <a:r>
              <a:rPr lang="en-US" sz="1600" b="1" dirty="0">
                <a:solidFill>
                  <a:srgbClr val="0070C0"/>
                </a:solidFill>
              </a:rPr>
              <a:t>Chimpanzee &amp;</a:t>
            </a:r>
            <a:r>
              <a:rPr lang="en-US" sz="1600" b="1" dirty="0"/>
              <a:t>                                  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hominins,</a:t>
            </a:r>
            <a:r>
              <a:rPr lang="en-US" sz="1600" b="1" dirty="0"/>
              <a:t>                                        </a:t>
            </a:r>
            <a:r>
              <a:rPr lang="en-US" sz="1600" b="1" dirty="0">
                <a:solidFill>
                  <a:schemeClr val="accent2"/>
                </a:solidFill>
              </a:rPr>
              <a:t>Mid &amp; Upper</a:t>
            </a:r>
            <a:r>
              <a:rPr lang="en-US" sz="1600" b="1" dirty="0"/>
              <a:t>        Human     </a:t>
            </a:r>
            <a:r>
              <a:rPr lang="en-US" sz="1600" b="1" u="sng" dirty="0"/>
              <a:t>Worldview</a:t>
            </a:r>
            <a:r>
              <a:rPr lang="en-US" sz="1600" b="1" dirty="0"/>
              <a:t>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yrs  future 13.7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bil</a:t>
            </a:r>
            <a:r>
              <a:rPr lang="en-US" sz="1600" b="1" dirty="0">
                <a:solidFill>
                  <a:schemeClr val="accent2"/>
                </a:solidFill>
              </a:rPr>
              <a:t>     </a:t>
            </a:r>
            <a:r>
              <a:rPr lang="en-US" sz="1600" dirty="0"/>
              <a:t>earth 4.5 </a:t>
            </a:r>
            <a:r>
              <a:rPr lang="en-US" sz="1600" dirty="0" err="1"/>
              <a:t>bil</a:t>
            </a:r>
            <a:r>
              <a:rPr lang="en-US" sz="1600" b="1" dirty="0"/>
              <a:t>    </a:t>
            </a:r>
            <a:r>
              <a:rPr lang="en-US" sz="1600" b="1" dirty="0">
                <a:solidFill>
                  <a:srgbClr val="0070C0"/>
                </a:solidFill>
              </a:rPr>
              <a:t>common ancestor</a:t>
            </a:r>
            <a:r>
              <a:rPr lang="en-US" sz="1600" b="1" dirty="0">
                <a:solidFill>
                  <a:schemeClr val="accent2"/>
                </a:solidFill>
              </a:rPr>
              <a:t>                               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extinct</a:t>
            </a:r>
            <a:r>
              <a:rPr lang="en-US" sz="1600" b="1" dirty="0">
                <a:solidFill>
                  <a:schemeClr val="accent2"/>
                </a:solidFill>
              </a:rPr>
              <a:t>                                             Paleolithic </a:t>
            </a:r>
            <a:r>
              <a:rPr lang="en-US" sz="1600" b="1" dirty="0"/>
              <a:t>          history                      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ssun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expand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</a:t>
            </a:r>
            <a:r>
              <a:rPr lang="en-US" sz="1600" dirty="0"/>
              <a:t>life 3.5 </a:t>
            </a:r>
            <a:r>
              <a:rPr lang="en-US" sz="1600" dirty="0" err="1"/>
              <a:t>bil</a:t>
            </a:r>
            <a:r>
              <a:rPr lang="en-US" sz="1600" b="1" dirty="0"/>
              <a:t> 	 	 	 	 	 	 	 	                   	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E17136-CE17-90D7-148D-D2D1D3AE1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93084"/>
              </p:ext>
            </p:extLst>
          </p:nvPr>
        </p:nvGraphicFramePr>
        <p:xfrm>
          <a:off x="4038982" y="385031"/>
          <a:ext cx="2995002" cy="588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002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588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Aharoni" panose="02010803020104030203" pitchFamily="2" charset="-79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Overview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9F1AE9-1D9F-F41C-1ACB-6EF4DDCB0E97}"/>
              </a:ext>
            </a:extLst>
          </p:cNvPr>
          <p:cNvSpPr/>
          <p:nvPr/>
        </p:nvSpPr>
        <p:spPr>
          <a:xfrm rot="16200000">
            <a:off x="2498852" y="4457478"/>
            <a:ext cx="352848" cy="19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75BB532-BB87-91FC-A196-CC8A0BE14843}"/>
              </a:ext>
            </a:extLst>
          </p:cNvPr>
          <p:cNvSpPr/>
          <p:nvPr/>
        </p:nvSpPr>
        <p:spPr>
          <a:xfrm rot="16200000">
            <a:off x="9340300" y="4461315"/>
            <a:ext cx="352848" cy="192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7A298C4-54B7-5C63-1507-055ECA2C6821}"/>
              </a:ext>
            </a:extLst>
          </p:cNvPr>
          <p:cNvSpPr/>
          <p:nvPr/>
        </p:nvSpPr>
        <p:spPr>
          <a:xfrm rot="16200000">
            <a:off x="10410642" y="4541277"/>
            <a:ext cx="192924" cy="192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976F60-F5BE-66C1-10A7-B2CD892250FC}"/>
              </a:ext>
            </a:extLst>
          </p:cNvPr>
          <p:cNvSpPr/>
          <p:nvPr/>
        </p:nvSpPr>
        <p:spPr>
          <a:xfrm rot="16200000">
            <a:off x="8225926" y="4520936"/>
            <a:ext cx="216787" cy="192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AE157-0399-4982-6B6E-D6D2EFA62413}"/>
              </a:ext>
            </a:extLst>
          </p:cNvPr>
          <p:cNvSpPr txBox="1"/>
          <p:nvPr/>
        </p:nvSpPr>
        <p:spPr>
          <a:xfrm>
            <a:off x="7697565" y="4269867"/>
            <a:ext cx="184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2"/>
                </a:solidFill>
              </a:rPr>
              <a:t>to 12,000 yrs ago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10B7F80-5A11-2889-132D-DC5D0B452438}"/>
              </a:ext>
            </a:extLst>
          </p:cNvPr>
          <p:cNvSpPr/>
          <p:nvPr/>
        </p:nvSpPr>
        <p:spPr>
          <a:xfrm rot="16200000">
            <a:off x="11386427" y="4545481"/>
            <a:ext cx="201332" cy="192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28216C4-BEF4-2ADA-CB23-E9BF2E4B2201}"/>
              </a:ext>
            </a:extLst>
          </p:cNvPr>
          <p:cNvSpPr/>
          <p:nvPr/>
        </p:nvSpPr>
        <p:spPr>
          <a:xfrm rot="16200000">
            <a:off x="1193108" y="4442898"/>
            <a:ext cx="352848" cy="192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FBBA69-7BBA-B5F4-6FCA-36C3ED118417}"/>
              </a:ext>
            </a:extLst>
          </p:cNvPr>
          <p:cNvSpPr/>
          <p:nvPr/>
        </p:nvSpPr>
        <p:spPr>
          <a:xfrm>
            <a:off x="1200783" y="1797403"/>
            <a:ext cx="347462" cy="21823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A15A7D-F159-3367-56A3-EBCF70D46CFC}"/>
              </a:ext>
            </a:extLst>
          </p:cNvPr>
          <p:cNvSpPr/>
          <p:nvPr/>
        </p:nvSpPr>
        <p:spPr>
          <a:xfrm>
            <a:off x="9312616" y="1471817"/>
            <a:ext cx="347462" cy="25079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134731-50C5-7B6D-AF68-6AE4A91F5216}"/>
              </a:ext>
            </a:extLst>
          </p:cNvPr>
          <p:cNvSpPr/>
          <p:nvPr/>
        </p:nvSpPr>
        <p:spPr>
          <a:xfrm>
            <a:off x="10318000" y="2058113"/>
            <a:ext cx="347462" cy="19238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C4BD74-7803-7781-B5F8-FB41AF2C186F}"/>
              </a:ext>
            </a:extLst>
          </p:cNvPr>
          <p:cNvSpPr/>
          <p:nvPr/>
        </p:nvSpPr>
        <p:spPr>
          <a:xfrm>
            <a:off x="11293005" y="2790572"/>
            <a:ext cx="290100" cy="11729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38487A4-93D3-1E09-AFBC-69996CBA0B91}"/>
              </a:ext>
            </a:extLst>
          </p:cNvPr>
          <p:cNvSpPr/>
          <p:nvPr/>
        </p:nvSpPr>
        <p:spPr>
          <a:xfrm rot="16200000">
            <a:off x="301761" y="4534551"/>
            <a:ext cx="201332" cy="19202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34A700-8CD7-8B07-734D-55258A171430}"/>
              </a:ext>
            </a:extLst>
          </p:cNvPr>
          <p:cNvSpPr/>
          <p:nvPr/>
        </p:nvSpPr>
        <p:spPr>
          <a:xfrm>
            <a:off x="10047794" y="1911927"/>
            <a:ext cx="943423" cy="3626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DC4CC7-7E82-8709-4597-2F4157EBDB51}"/>
              </a:ext>
            </a:extLst>
          </p:cNvPr>
          <p:cNvCxnSpPr/>
          <p:nvPr/>
        </p:nvCxnSpPr>
        <p:spPr>
          <a:xfrm>
            <a:off x="9933709" y="4762941"/>
            <a:ext cx="12261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3FA1A06-CA44-7230-9EF7-D30553C0662A}"/>
              </a:ext>
            </a:extLst>
          </p:cNvPr>
          <p:cNvSpPr/>
          <p:nvPr/>
        </p:nvSpPr>
        <p:spPr>
          <a:xfrm>
            <a:off x="11079958" y="756841"/>
            <a:ext cx="968788" cy="3985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8CAF25-CC62-32D6-9BF0-09EA040C1198}"/>
              </a:ext>
            </a:extLst>
          </p:cNvPr>
          <p:cNvSpPr/>
          <p:nvPr/>
        </p:nvSpPr>
        <p:spPr>
          <a:xfrm>
            <a:off x="80997" y="753820"/>
            <a:ext cx="968788" cy="3985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9F356C-BF28-3888-975A-86E527523CA5}"/>
              </a:ext>
            </a:extLst>
          </p:cNvPr>
          <p:cNvSpPr/>
          <p:nvPr/>
        </p:nvSpPr>
        <p:spPr>
          <a:xfrm>
            <a:off x="414923" y="4206911"/>
            <a:ext cx="5761760" cy="294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D2045-C048-3EEA-F309-57560F50236F}"/>
              </a:ext>
            </a:extLst>
          </p:cNvPr>
          <p:cNvSpPr txBox="1"/>
          <p:nvPr/>
        </p:nvSpPr>
        <p:spPr>
          <a:xfrm>
            <a:off x="4690873" y="1779028"/>
            <a:ext cx="7501127" cy="349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Survival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Reproduction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Adaptations &amp; new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exual selection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synthesis - g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enetics, developmental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selection</a:t>
            </a:r>
          </a:p>
          <a:p>
            <a:pPr lvl="1">
              <a:lnSpc>
                <a:spcPct val="107000"/>
              </a:lnSpc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3-neg-behav’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&amp; Late Paleolithic Ages (human psychological evolution)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5F1CDD-DA64-C434-0007-81B59BC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88373"/>
              </p:ext>
            </p:extLst>
          </p:nvPr>
        </p:nvGraphicFramePr>
        <p:xfrm>
          <a:off x="636495" y="300816"/>
          <a:ext cx="10550814" cy="620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0814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619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40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Model 1, Evolution through </a:t>
                      </a:r>
                      <a:r>
                        <a:rPr lang="en-GB" sz="40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atural selection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19E7D5C-618C-F8C3-DA4C-64E030A9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65" y="1055976"/>
            <a:ext cx="3802238" cy="5272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186BA5-A61D-EB79-02AC-D54B3CA6C4D3}"/>
              </a:ext>
            </a:extLst>
          </p:cNvPr>
          <p:cNvSpPr txBox="1"/>
          <p:nvPr/>
        </p:nvSpPr>
        <p:spPr>
          <a:xfrm>
            <a:off x="2474056" y="6322184"/>
            <a:ext cx="181739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iraffe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0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C031C-6574-649C-8B49-8E0F7777EB5A}"/>
              </a:ext>
            </a:extLst>
          </p:cNvPr>
          <p:cNvSpPr/>
          <p:nvPr/>
        </p:nvSpPr>
        <p:spPr>
          <a:xfrm>
            <a:off x="1586753" y="3801330"/>
            <a:ext cx="2008094" cy="41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C055F-760C-2A14-9472-479D934864F7}"/>
              </a:ext>
            </a:extLst>
          </p:cNvPr>
          <p:cNvSpPr txBox="1"/>
          <p:nvPr/>
        </p:nvSpPr>
        <p:spPr>
          <a:xfrm>
            <a:off x="3511719" y="480545"/>
            <a:ext cx="8763407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Nobel Prize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1973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explaining behaviors of non-human animals</a:t>
            </a:r>
          </a:p>
          <a:p>
            <a:pPr marR="0">
              <a:spcBef>
                <a:spcPts val="0"/>
              </a:spcBef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Chimpanzee -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daily behaviors,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stereotyped</a:t>
            </a:r>
          </a:p>
          <a:p>
            <a:pPr marL="91440" lvl="1" indent="-5143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percentage behavior -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enetic, inherited, reflex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5840" lvl="3" indent="-5143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reflexes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reactions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as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fear, anger</a:t>
            </a:r>
          </a:p>
          <a:p>
            <a:pPr marL="1005840" lvl="3" indent="-514350"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reflexes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behaviors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3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ising sun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signal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initiates complex foraging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 chimp  -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4-5 yr old child in the 3 primary areas of psychology: intelligence, emotions, personality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Chimp emotion -high reactive (anger) a</a:t>
            </a:r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ggress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750↑us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ancestor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mill yrs) </a:t>
            </a:r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reactive aggress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750↑us</a:t>
            </a:r>
          </a:p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750 ↓ reactive aggression –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occurred in hominin line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– Model 3</a:t>
            </a:r>
            <a:r>
              <a:rPr lang="en-GB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3-neg-behav’ to </a:t>
            </a:r>
            <a:r>
              <a:rPr lang="en-GB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our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750 ↓ reactive aggression, other traits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3465B2-3FAE-E6C1-1032-9D096BCC1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24845"/>
              </p:ext>
            </p:extLst>
          </p:nvPr>
        </p:nvGraphicFramePr>
        <p:xfrm>
          <a:off x="120216" y="232951"/>
          <a:ext cx="3308376" cy="3884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376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599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2, Insights from the chimpanzee &amp; our common ancestor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  <p:pic>
        <p:nvPicPr>
          <p:cNvPr id="2" name="Picture 1" descr="Chimpanzee Showing Teeth Photograph by M. Watson">
            <a:extLst>
              <a:ext uri="{FF2B5EF4-FFF2-40B4-BE49-F238E27FC236}">
                <a16:creationId xmlns:a16="http://schemas.microsoft.com/office/drawing/2014/main" id="{365125AA-224C-974A-EC6A-674F0BD03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" y="4265952"/>
            <a:ext cx="3308377" cy="244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17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C8EFB1-ED9A-56E2-1073-972BE63B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290" y="920829"/>
            <a:ext cx="7784534" cy="5650131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iddle and Upper 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Paleolithic Ages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ecent anthropology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irst cultures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fully developed languages, small nomadic bands, stone tools, animists, polygamy</a:t>
            </a:r>
          </a:p>
          <a:p>
            <a:pPr marL="457200" marR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ighly egalitarian values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enforced (targeted) by ‘3</a:t>
            </a:r>
            <a:r>
              <a:rPr lang="en-GB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-neg-behav’</a:t>
            </a:r>
            <a:r>
              <a:rPr lang="en-GB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gossip, ostracism, and</a:t>
            </a:r>
            <a:r>
              <a:rPr lang="en-GB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limited </a:t>
            </a:r>
            <a:r>
              <a:rPr lang="en-GB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executions</a:t>
            </a:r>
          </a:p>
          <a:p>
            <a:pPr lvl="2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Targeted</a:t>
            </a: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bullies  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GB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decreased life spans, paternity</a:t>
            </a:r>
            <a:endParaRPr lang="en-GB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 natural selection pressure </a:t>
            </a: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aggression 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en-GB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750, ↑conscience (good and bad), other traits</a:t>
            </a:r>
            <a:endParaRPr lang="en-GB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s</a:t>
            </a:r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tatus in the band </a:t>
            </a: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reduced targeting </a:t>
            </a:r>
            <a:endParaRPr lang="en-GB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 algn="l">
              <a:lnSpc>
                <a:spcPct val="107000"/>
              </a:lnSpc>
              <a:spcBef>
                <a:spcPts val="0"/>
              </a:spcBef>
              <a:buAutoNum type="arabicPeriod" startAt="3"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Further evidence –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omestication syndrome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fossils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AutoNum type="arabicPeriod" startAt="3"/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 explanation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trait selection, females,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ransition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l"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Next - Applications of insights from ‘3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-neg-behav’</a:t>
            </a:r>
            <a:endParaRPr lang="en-GB" sz="24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l"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Understanding ourselves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worry, moral emotions, self-talk </a:t>
            </a:r>
          </a:p>
          <a:p>
            <a:pPr marL="0" lvl="1" algn="l">
              <a:lnSpc>
                <a:spcPct val="107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Next Model 4 - </a:t>
            </a:r>
            <a:r>
              <a:rPr lang="en-GB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Understanding human culture &amp; history</a:t>
            </a:r>
            <a:endParaRPr lang="en-GB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148629-BB31-5B03-2494-5551D6DB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25933"/>
              </p:ext>
            </p:extLst>
          </p:nvPr>
        </p:nvGraphicFramePr>
        <p:xfrm>
          <a:off x="1123881" y="102775"/>
          <a:ext cx="8477319" cy="663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319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663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3, our psychological evolution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  <p:pic>
        <p:nvPicPr>
          <p:cNvPr id="2" name="Picture 1" descr="A paleo, hunter-gatherer diet can improve your gut health — Quartz">
            <a:extLst>
              <a:ext uri="{FF2B5EF4-FFF2-40B4-BE49-F238E27FC236}">
                <a16:creationId xmlns:a16="http://schemas.microsoft.com/office/drawing/2014/main" id="{B63FA60D-A2AA-F92E-009D-BBB24449E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5" y="921230"/>
            <a:ext cx="2523016" cy="141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aleo, hunter-gatherer diet can improve your gut health — Quartz">
            <a:extLst>
              <a:ext uri="{FF2B5EF4-FFF2-40B4-BE49-F238E27FC236}">
                <a16:creationId xmlns:a16="http://schemas.microsoft.com/office/drawing/2014/main" id="{85D3BE72-F717-4E42-B7BF-DE7CAC7EA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26" y="2394863"/>
            <a:ext cx="2004649" cy="144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xtolling the Virtues of the Hunter-Gatherer Lifestyle">
            <a:extLst>
              <a:ext uri="{FF2B5EF4-FFF2-40B4-BE49-F238E27FC236}">
                <a16:creationId xmlns:a16="http://schemas.microsoft.com/office/drawing/2014/main" id="{0245E7E9-C4D9-3C7D-DD9E-D7A379808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6" y="3884665"/>
            <a:ext cx="2146010" cy="142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E8E41-687A-85C4-7EA0-C4B2339B3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337" y="5354073"/>
            <a:ext cx="2529629" cy="14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7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FE9A3B-3663-6AC5-D07C-DBDC7AF3C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10329"/>
              </p:ext>
            </p:extLst>
          </p:nvPr>
        </p:nvGraphicFramePr>
        <p:xfrm>
          <a:off x="1043948" y="213354"/>
          <a:ext cx="10271751" cy="760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1751">
                  <a:extLst>
                    <a:ext uri="{9D8B030D-6E8A-4147-A177-3AD203B41FA5}">
                      <a16:colId xmlns:a16="http://schemas.microsoft.com/office/drawing/2014/main" val="3151413791"/>
                    </a:ext>
                  </a:extLst>
                </a:gridCol>
              </a:tblGrid>
              <a:tr h="76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4, </a:t>
                      </a:r>
                      <a:r>
                        <a:rPr lang="en-GB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culture, values, &amp;  history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876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81AC71-1777-47AB-DEF2-5E229294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23870"/>
            <a:ext cx="6896911" cy="4584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CDE89C-B1D2-6F72-7AEA-F118C06F92C8}"/>
              </a:ext>
            </a:extLst>
          </p:cNvPr>
          <p:cNvSpPr txBox="1"/>
          <p:nvPr/>
        </p:nvSpPr>
        <p:spPr>
          <a:xfrm>
            <a:off x="7703862" y="4028760"/>
            <a:ext cx="446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Dr Ian Morris </a:t>
            </a:r>
            <a:r>
              <a:rPr lang="en-US" sz="2400" dirty="0"/>
              <a:t>– history in 3 ages</a:t>
            </a:r>
          </a:p>
          <a:p>
            <a:r>
              <a:rPr lang="en-US" sz="2400" dirty="0"/>
              <a:t>- Our psychological evolved during</a:t>
            </a:r>
          </a:p>
          <a:p>
            <a:r>
              <a:rPr lang="en-US" sz="2400" dirty="0"/>
              <a:t>   the hunter-gatherer Age</a:t>
            </a:r>
          </a:p>
          <a:p>
            <a:r>
              <a:rPr lang="en-US" sz="2400" dirty="0"/>
              <a:t>- Remained unchanged during</a:t>
            </a:r>
          </a:p>
          <a:p>
            <a:r>
              <a:rPr lang="en-US" sz="2400" dirty="0"/>
              <a:t>   Agrarian and Modern 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5681A-F815-41B7-B335-415F05F2B9B4}"/>
              </a:ext>
            </a:extLst>
          </p:cNvPr>
          <p:cNvSpPr txBox="1"/>
          <p:nvPr/>
        </p:nvSpPr>
        <p:spPr>
          <a:xfrm>
            <a:off x="7703862" y="1800083"/>
            <a:ext cx="467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>
                <a:solidFill>
                  <a:srgbClr val="FF0000"/>
                </a:solidFill>
              </a:rPr>
              <a:t> Motivation for ‘</a:t>
            </a:r>
            <a:r>
              <a:rPr lang="en-US" sz="2400" b="1" dirty="0">
                <a:solidFill>
                  <a:srgbClr val="FF0000"/>
                </a:solidFill>
              </a:rPr>
              <a:t>Social Development’</a:t>
            </a:r>
            <a:r>
              <a:rPr lang="en-US" sz="2400" dirty="0">
                <a:solidFill>
                  <a:srgbClr val="FF0000"/>
                </a:solidFill>
              </a:rPr>
              <a:t> in Hunter-gatherers; measured as 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energy utilisation, </a:t>
            </a:r>
          </a:p>
          <a:p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city size,   3) information technology, 4) military capabilities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04522-AF13-EED2-FD3F-C8D379EB4324}"/>
              </a:ext>
            </a:extLst>
          </p:cNvPr>
          <p:cNvSpPr txBox="1"/>
          <p:nvPr/>
        </p:nvSpPr>
        <p:spPr>
          <a:xfrm>
            <a:off x="7723547" y="1234917"/>
            <a:ext cx="4062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Hierarchical Values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9F8FE-2CE2-2592-DF6E-421B26197B84}"/>
              </a:ext>
            </a:extLst>
          </p:cNvPr>
          <p:cNvSpPr txBox="1"/>
          <p:nvPr/>
        </p:nvSpPr>
        <p:spPr>
          <a:xfrm>
            <a:off x="-1" y="597927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</a:pP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redictions </a:t>
            </a: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future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continuing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odern Age with high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development; thus,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</a:p>
          <a:p>
            <a:pPr marR="0" algn="l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emocracy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reduced poverty, reduced large-scale wars.         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Final</a:t>
            </a:r>
            <a:r>
              <a:rPr lang="en-GB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Scientific Worldview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510C04-7D8E-9686-2A69-9F05F6202378}"/>
              </a:ext>
            </a:extLst>
          </p:cNvPr>
          <p:cNvSpPr/>
          <p:nvPr/>
        </p:nvSpPr>
        <p:spPr>
          <a:xfrm>
            <a:off x="0" y="5311347"/>
            <a:ext cx="7055427" cy="487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939359A-59F3-7816-CDC5-3B77F6BDA3EC}"/>
              </a:ext>
            </a:extLst>
          </p:cNvPr>
          <p:cNvCxnSpPr>
            <a:cxnSpLocks/>
          </p:cNvCxnSpPr>
          <p:nvPr/>
        </p:nvCxnSpPr>
        <p:spPr>
          <a:xfrm flipV="1">
            <a:off x="6822842" y="1578279"/>
            <a:ext cx="993399" cy="125260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2E0BC5-57D8-3DEF-DAF8-007B19AB6C4A}"/>
              </a:ext>
            </a:extLst>
          </p:cNvPr>
          <p:cNvCxnSpPr>
            <a:cxnSpLocks/>
          </p:cNvCxnSpPr>
          <p:nvPr/>
        </p:nvCxnSpPr>
        <p:spPr>
          <a:xfrm flipV="1">
            <a:off x="6814886" y="1997893"/>
            <a:ext cx="0" cy="1525429"/>
          </a:xfrm>
          <a:prstGeom prst="straightConnector1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D4A85E-638D-19EE-5EAD-6538637AC5BD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6822842" y="2769579"/>
            <a:ext cx="881020" cy="124765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A86DFF-1244-7AC0-6F9C-008CC2F78D5A}"/>
              </a:ext>
            </a:extLst>
          </p:cNvPr>
          <p:cNvCxnSpPr>
            <a:cxnSpLocks/>
          </p:cNvCxnSpPr>
          <p:nvPr/>
        </p:nvCxnSpPr>
        <p:spPr>
          <a:xfrm>
            <a:off x="6814886" y="4751519"/>
            <a:ext cx="908661" cy="1249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AE6217-A240-2629-A92A-70FACFAD3676}"/>
              </a:ext>
            </a:extLst>
          </p:cNvPr>
          <p:cNvCxnSpPr>
            <a:cxnSpLocks/>
          </p:cNvCxnSpPr>
          <p:nvPr/>
        </p:nvCxnSpPr>
        <p:spPr>
          <a:xfrm flipV="1">
            <a:off x="6814886" y="4568602"/>
            <a:ext cx="0" cy="406593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8A06EC-76A8-F268-01FD-38CA25DFE3D4}"/>
              </a:ext>
            </a:extLst>
          </p:cNvPr>
          <p:cNvCxnSpPr>
            <a:cxnSpLocks/>
          </p:cNvCxnSpPr>
          <p:nvPr/>
        </p:nvCxnSpPr>
        <p:spPr>
          <a:xfrm flipV="1">
            <a:off x="6814886" y="3831671"/>
            <a:ext cx="0" cy="455721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0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556</Words>
  <Application>Microsoft Office PowerPoint</Application>
  <PresentationFormat>Widescreen</PresentationFormat>
  <Paragraphs>74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Office Theme</vt:lpstr>
      <vt:lpstr>Science Sunday, December 3,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Sunday, Oct 24th</dc:title>
  <dc:creator>James Walter</dc:creator>
  <cp:lastModifiedBy>James Walter</cp:lastModifiedBy>
  <cp:revision>61</cp:revision>
  <dcterms:created xsi:type="dcterms:W3CDTF">2023-08-14T16:53:10Z</dcterms:created>
  <dcterms:modified xsi:type="dcterms:W3CDTF">2023-12-03T12:29:28Z</dcterms:modified>
</cp:coreProperties>
</file>